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8" r:id="rId2"/>
    <p:sldId id="257" r:id="rId3"/>
    <p:sldId id="256" r:id="rId4"/>
    <p:sldId id="285" r:id="rId5"/>
    <p:sldId id="273" r:id="rId6"/>
    <p:sldId id="275" r:id="rId7"/>
    <p:sldId id="277" r:id="rId8"/>
    <p:sldId id="278" r:id="rId9"/>
    <p:sldId id="279" r:id="rId10"/>
    <p:sldId id="274" r:id="rId11"/>
    <p:sldId id="283" r:id="rId12"/>
    <p:sldId id="282" r:id="rId13"/>
    <p:sldId id="287" r:id="rId14"/>
    <p:sldId id="284" r:id="rId15"/>
    <p:sldId id="281" r:id="rId16"/>
    <p:sldId id="28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3" d="100"/>
          <a:sy n="73" d="100"/>
        </p:scale>
        <p:origin x="5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0FC497-ACDE-4ABC-9F38-1F0637C509AB}"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108003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0FC497-ACDE-4ABC-9F38-1F0637C509AB}"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45363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0FC497-ACDE-4ABC-9F38-1F0637C509AB}"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125045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0FC497-ACDE-4ABC-9F38-1F0637C509AB}"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F5EF9-CBBB-4C9D-A18F-48F3D39BC48E}" type="slidenum">
              <a:rPr lang="en-GB" smtClean="0"/>
              <a:t>‹#›</a:t>
            </a:fld>
            <a:endParaRPr lang="en-GB"/>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20077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0FC497-ACDE-4ABC-9F38-1F0637C509AB}"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132062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0FC497-ACDE-4ABC-9F38-1F0637C509AB}" type="datetimeFigureOut">
              <a:rPr lang="en-GB" smtClean="0"/>
              <a:t>18/06/2020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78080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0FC497-ACDE-4ABC-9F38-1F0637C509AB}" type="datetimeFigureOut">
              <a:rPr lang="en-GB" smtClean="0"/>
              <a:t>18/06/2020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1929481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0FC497-ACDE-4ABC-9F38-1F0637C509AB}"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3682410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0FC497-ACDE-4ABC-9F38-1F0637C509AB}"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294445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755187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92576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0FC497-ACDE-4ABC-9F38-1F0637C509AB}"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100017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069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42923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190043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6322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0FC497-ACDE-4ABC-9F38-1F0637C509AB}"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164468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0FC497-ACDE-4ABC-9F38-1F0637C509AB}"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323398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0FC497-ACDE-4ABC-9F38-1F0637C509AB}" type="datetimeFigureOut">
              <a:rPr lang="en-GB" smtClean="0"/>
              <a:t>18/06/2020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162105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80FC497-ACDE-4ABC-9F38-1F0637C509AB}" type="datetimeFigureOut">
              <a:rPr lang="en-GB" smtClean="0"/>
              <a:t>18/06/2020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184540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80FC497-ACDE-4ABC-9F38-1F0637C509AB}" type="datetimeFigureOut">
              <a:rPr lang="en-GB" smtClean="0"/>
              <a:t>18/06/2020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3757030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80FC497-ACDE-4ABC-9F38-1F0637C509AB}" type="datetimeFigureOut">
              <a:rPr lang="en-GB" smtClean="0"/>
              <a:t>18/06/2020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1421364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0FC497-ACDE-4ABC-9F38-1F0637C509AB}"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CF5EF9-CBBB-4C9D-A18F-48F3D39BC48E}" type="slidenum">
              <a:rPr lang="en-GB" smtClean="0"/>
              <a:t>‹#›</a:t>
            </a:fld>
            <a:endParaRPr lang="en-GB"/>
          </a:p>
        </p:txBody>
      </p:sp>
    </p:spTree>
    <p:extLst>
      <p:ext uri="{BB962C8B-B14F-4D97-AF65-F5344CB8AC3E}">
        <p14:creationId xmlns:p14="http://schemas.microsoft.com/office/powerpoint/2010/main" val="316288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7">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8">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80FC497-ACDE-4ABC-9F38-1F0637C509AB}" type="datetimeFigureOut">
              <a:rPr lang="en-GB" smtClean="0"/>
              <a:t>18/06/2020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9CF5EF9-CBBB-4C9D-A18F-48F3D39BC48E}" type="slidenum">
              <a:rPr lang="en-GB" smtClean="0"/>
              <a:t>‹#›</a:t>
            </a:fld>
            <a:endParaRPr lang="en-GB"/>
          </a:p>
        </p:txBody>
      </p:sp>
    </p:spTree>
    <p:extLst>
      <p:ext uri="{BB962C8B-B14F-4D97-AF65-F5344CB8AC3E}">
        <p14:creationId xmlns:p14="http://schemas.microsoft.com/office/powerpoint/2010/main" val="3323265325"/>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32" r:id="rId19"/>
    <p:sldLayoutId id="2147483733" r:id="rId20"/>
    <p:sldLayoutId id="2147483734" r:id="rId21"/>
    <p:sldLayoutId id="2147483735" r:id="rId22"/>
    <p:sldLayoutId id="2147483736" r:id="rId23"/>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vXMPNXXnCl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1B7B-B510-4716-B3F4-C046D235C440}"/>
              </a:ext>
            </a:extLst>
          </p:cNvPr>
          <p:cNvSpPr>
            <a:spLocks noGrp="1"/>
          </p:cNvSpPr>
          <p:nvPr>
            <p:ph type="title"/>
          </p:nvPr>
        </p:nvSpPr>
        <p:spPr/>
        <p:txBody>
          <a:bodyPr/>
          <a:lstStyle/>
          <a:p>
            <a:pPr algn="ctr"/>
            <a:r>
              <a:rPr lang="en-GB" dirty="0"/>
              <a:t>Virtual Collective Worship </a:t>
            </a:r>
            <a:br>
              <a:rPr lang="en-GB" dirty="0"/>
            </a:br>
            <a:r>
              <a:rPr lang="en-GB" dirty="0"/>
              <a:t>WB 22.06.20</a:t>
            </a:r>
          </a:p>
        </p:txBody>
      </p:sp>
      <p:pic>
        <p:nvPicPr>
          <p:cNvPr id="1026" name="Picture 2" descr="itd-icon">
            <a:extLst>
              <a:ext uri="{FF2B5EF4-FFF2-40B4-BE49-F238E27FC236}">
                <a16:creationId xmlns:a16="http://schemas.microsoft.com/office/drawing/2014/main" id="{492C9497-1935-4ECB-B4ED-D1E404595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979845"/>
            <a:ext cx="8133522" cy="45925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or all your uniform needs, quality assured St Peter's Church of ...">
            <a:extLst>
              <a:ext uri="{FF2B5EF4-FFF2-40B4-BE49-F238E27FC236}">
                <a16:creationId xmlns:a16="http://schemas.microsoft.com/office/drawing/2014/main" id="{9A5A89C7-A83D-4401-9C75-EBDE60A7A90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8461" y="3062515"/>
            <a:ext cx="1917428" cy="1698644"/>
          </a:xfrm>
          <a:prstGeom prst="rect">
            <a:avLst/>
          </a:prstGeom>
          <a:noFill/>
          <a:ln>
            <a:noFill/>
          </a:ln>
        </p:spPr>
      </p:pic>
    </p:spTree>
    <p:extLst>
      <p:ext uri="{BB962C8B-B14F-4D97-AF65-F5344CB8AC3E}">
        <p14:creationId xmlns:p14="http://schemas.microsoft.com/office/powerpoint/2010/main" val="2636441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8972"/>
          <a:stretch/>
        </p:blipFill>
        <p:spPr>
          <a:xfrm>
            <a:off x="6545747" y="1705074"/>
            <a:ext cx="2425344" cy="5152927"/>
          </a:xfrm>
          <a:prstGeom prst="rect">
            <a:avLst/>
          </a:prstGeom>
        </p:spPr>
      </p:pic>
      <p:sp>
        <p:nvSpPr>
          <p:cNvPr id="21" name="Title 20"/>
          <p:cNvSpPr>
            <a:spLocks noGrp="1"/>
          </p:cNvSpPr>
          <p:nvPr>
            <p:ph type="title"/>
          </p:nvPr>
        </p:nvSpPr>
        <p:spPr/>
        <p:txBody>
          <a:bodyPr/>
          <a:lstStyle/>
          <a:p>
            <a:r>
              <a:rPr lang="en-GB" sz="3600" dirty="0"/>
              <a:t>The Tiger’s Whisker teaches us: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9468"/>
          <a:stretch/>
        </p:blipFill>
        <p:spPr>
          <a:xfrm>
            <a:off x="7821035" y="1866900"/>
            <a:ext cx="2589038" cy="4991100"/>
          </a:xfrm>
          <a:prstGeom prst="rect">
            <a:avLst/>
          </a:prstGeom>
        </p:spPr>
      </p:pic>
      <p:sp>
        <p:nvSpPr>
          <p:cNvPr id="3" name="Rectangle 2"/>
          <p:cNvSpPr/>
          <p:nvPr/>
        </p:nvSpPr>
        <p:spPr>
          <a:xfrm>
            <a:off x="2279651" y="5320719"/>
            <a:ext cx="7669213" cy="772107"/>
          </a:xfrm>
          <a:prstGeom prst="rect">
            <a:avLst/>
          </a:prstGeom>
          <a:solidFill>
            <a:srgbClr val="B2DE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bg1"/>
                </a:solidFill>
                <a:latin typeface="Twinkl" pitchFamily="2" charset="0"/>
              </a:rPr>
              <a:t>Think about how important trust is in a friendship. </a:t>
            </a:r>
          </a:p>
          <a:p>
            <a:pPr algn="ctr"/>
            <a:r>
              <a:rPr lang="en-GB" dirty="0">
                <a:solidFill>
                  <a:schemeClr val="bg1"/>
                </a:solidFill>
                <a:latin typeface="Twinkl" pitchFamily="2" charset="0"/>
              </a:rPr>
              <a:t>How might a friend show he/she was trustworthy?</a:t>
            </a:r>
          </a:p>
        </p:txBody>
      </p:sp>
      <p:sp>
        <p:nvSpPr>
          <p:cNvPr id="7" name="Oval 6"/>
          <p:cNvSpPr/>
          <p:nvPr/>
        </p:nvSpPr>
        <p:spPr>
          <a:xfrm>
            <a:off x="2279651" y="1346200"/>
            <a:ext cx="1816103" cy="1816101"/>
          </a:xfrm>
          <a:prstGeom prst="ellipse">
            <a:avLst/>
          </a:prstGeom>
          <a:solidFill>
            <a:schemeClr val="bg1"/>
          </a:solidFill>
          <a:ln w="38100">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winkl" pitchFamily="2" charset="0"/>
              </a:rPr>
              <a:t>that trust has to be earned;</a:t>
            </a:r>
          </a:p>
        </p:txBody>
      </p:sp>
      <p:sp>
        <p:nvSpPr>
          <p:cNvPr id="8" name="Oval 7"/>
          <p:cNvSpPr/>
          <p:nvPr/>
        </p:nvSpPr>
        <p:spPr>
          <a:xfrm>
            <a:off x="4274159" y="1346200"/>
            <a:ext cx="2569104" cy="2569101"/>
          </a:xfrm>
          <a:prstGeom prst="ellipse">
            <a:avLst/>
          </a:prstGeom>
          <a:solidFill>
            <a:schemeClr val="bg1"/>
          </a:solidFill>
          <a:ln w="38100">
            <a:solidFill>
              <a:srgbClr val="2DB6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winkl" pitchFamily="2" charset="0"/>
              </a:rPr>
              <a:t>that it may take time to build up trust;</a:t>
            </a:r>
          </a:p>
        </p:txBody>
      </p:sp>
      <p:sp>
        <p:nvSpPr>
          <p:cNvPr id="9" name="Oval 8"/>
          <p:cNvSpPr/>
          <p:nvPr/>
        </p:nvSpPr>
        <p:spPr>
          <a:xfrm>
            <a:off x="2766494" y="3222731"/>
            <a:ext cx="2012158" cy="2012156"/>
          </a:xfrm>
          <a:prstGeom prst="ellipse">
            <a:avLst/>
          </a:prstGeom>
          <a:solidFill>
            <a:schemeClr val="bg1"/>
          </a:solidFill>
          <a:ln w="38100">
            <a:solidFill>
              <a:srgbClr val="009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winkl" pitchFamily="2" charset="0"/>
              </a:rPr>
              <a:t>that trust is worth taking time over.</a:t>
            </a:r>
          </a:p>
        </p:txBody>
      </p:sp>
    </p:spTree>
    <p:extLst>
      <p:ext uri="{BB962C8B-B14F-4D97-AF65-F5344CB8AC3E}">
        <p14:creationId xmlns:p14="http://schemas.microsoft.com/office/powerpoint/2010/main" val="71854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7E27-7FC3-49AE-8792-52E674674DC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16D1CA2-FC43-4276-8C04-7C92975E683F}"/>
              </a:ext>
            </a:extLst>
          </p:cNvPr>
          <p:cNvSpPr>
            <a:spLocks noGrp="1"/>
          </p:cNvSpPr>
          <p:nvPr>
            <p:ph idx="1"/>
          </p:nvPr>
        </p:nvSpPr>
        <p:spPr/>
        <p:txBody>
          <a:bodyPr/>
          <a:lstStyle/>
          <a:p>
            <a:endParaRPr lang="en-GB"/>
          </a:p>
        </p:txBody>
      </p:sp>
      <p:pic>
        <p:nvPicPr>
          <p:cNvPr id="3074" name="Picture 2" descr="Why Trust Matters in Teams - Mather Consulting">
            <a:extLst>
              <a:ext uri="{FF2B5EF4-FFF2-40B4-BE49-F238E27FC236}">
                <a16:creationId xmlns:a16="http://schemas.microsoft.com/office/drawing/2014/main" id="{292704A7-CFE7-4494-AE61-3511724C4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0"/>
            <a:ext cx="10290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328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C3EF-E980-4331-A6AE-D3109C13061E}"/>
              </a:ext>
            </a:extLst>
          </p:cNvPr>
          <p:cNvSpPr>
            <a:spLocks noGrp="1"/>
          </p:cNvSpPr>
          <p:nvPr>
            <p:ph type="title"/>
          </p:nvPr>
        </p:nvSpPr>
        <p:spPr/>
        <p:txBody>
          <a:bodyPr/>
          <a:lstStyle/>
          <a:p>
            <a:r>
              <a:rPr lang="en-GB" dirty="0"/>
              <a:t>Activity: 21 Trust</a:t>
            </a:r>
          </a:p>
        </p:txBody>
      </p:sp>
      <p:sp>
        <p:nvSpPr>
          <p:cNvPr id="3" name="Content Placeholder 2">
            <a:extLst>
              <a:ext uri="{FF2B5EF4-FFF2-40B4-BE49-F238E27FC236}">
                <a16:creationId xmlns:a16="http://schemas.microsoft.com/office/drawing/2014/main" id="{7A5F3212-1578-48D7-B659-F3AF3D993FBA}"/>
              </a:ext>
            </a:extLst>
          </p:cNvPr>
          <p:cNvSpPr>
            <a:spLocks noGrp="1"/>
          </p:cNvSpPr>
          <p:nvPr>
            <p:ph idx="1"/>
          </p:nvPr>
        </p:nvSpPr>
        <p:spPr>
          <a:xfrm>
            <a:off x="838200" y="1457739"/>
            <a:ext cx="10515600" cy="4719224"/>
          </a:xfrm>
        </p:spPr>
        <p:txBody>
          <a:bodyPr>
            <a:normAutofit/>
          </a:bodyPr>
          <a:lstStyle/>
          <a:p>
            <a:pPr marL="0" indent="0">
              <a:buNone/>
            </a:pPr>
            <a:r>
              <a:rPr lang="en-GB" dirty="0"/>
              <a:t>Materials: None</a:t>
            </a:r>
          </a:p>
          <a:p>
            <a:pPr marL="0" indent="0">
              <a:buNone/>
            </a:pPr>
            <a:r>
              <a:rPr lang="en-GB" dirty="0"/>
              <a:t>Players: 2+</a:t>
            </a:r>
          </a:p>
          <a:p>
            <a:pPr marL="0" indent="0">
              <a:buNone/>
            </a:pPr>
            <a:endParaRPr lang="en-GB" dirty="0"/>
          </a:p>
          <a:p>
            <a:pPr marL="0" indent="0">
              <a:buNone/>
            </a:pPr>
            <a:r>
              <a:rPr lang="en-GB" dirty="0"/>
              <a:t>With the people that live at home. Sit in a circle, with your backs turned, the whole family are to play the game 21. This activity is about trusting each other and putting the fate of the game in someone else’s hands. Players can all speak whenever they wish, saying one number at a time. They need to count up to 21 collectively. If a child says the same number at the same time as another, you start back at 0. </a:t>
            </a:r>
          </a:p>
          <a:p>
            <a:pPr marL="0" indent="0">
              <a:buNone/>
            </a:pPr>
            <a:endParaRPr lang="en-GB" dirty="0"/>
          </a:p>
          <a:p>
            <a:pPr marL="0" indent="0">
              <a:buNone/>
            </a:pPr>
            <a:r>
              <a:rPr lang="en-GB" dirty="0"/>
              <a:t>Reflect after about what was hard about trusting friends during that activity. Why was it hard? What would make it easier to trust next time? Discuss how we usually find it easier to trust people who we know well, which is ok. Usually we wouldn’t need to trust lots of people at the same time. </a:t>
            </a:r>
          </a:p>
        </p:txBody>
      </p:sp>
    </p:spTree>
    <p:extLst>
      <p:ext uri="{BB962C8B-B14F-4D97-AF65-F5344CB8AC3E}">
        <p14:creationId xmlns:p14="http://schemas.microsoft.com/office/powerpoint/2010/main" val="3398829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ust Word Cloud Picture for PowerPoint - SlideModel">
            <a:extLst>
              <a:ext uri="{FF2B5EF4-FFF2-40B4-BE49-F238E27FC236}">
                <a16:creationId xmlns:a16="http://schemas.microsoft.com/office/drawing/2014/main" id="{18C8B465-AF33-4477-B9F2-C1E2C0CEE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55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C17EFF-19DE-4BE6-888E-5C3AA6222E8B}"/>
              </a:ext>
            </a:extLst>
          </p:cNvPr>
          <p:cNvSpPr>
            <a:spLocks noGrp="1"/>
          </p:cNvSpPr>
          <p:nvPr>
            <p:ph idx="1"/>
          </p:nvPr>
        </p:nvSpPr>
        <p:spPr/>
        <p:txBody>
          <a:bodyPr/>
          <a:lstStyle/>
          <a:p>
            <a:endParaRPr lang="en-GB"/>
          </a:p>
        </p:txBody>
      </p:sp>
      <p:pic>
        <p:nvPicPr>
          <p:cNvPr id="4098" name="Picture 2" descr="When Trust is Lost – John Coxon &amp; Associates">
            <a:extLst>
              <a:ext uri="{FF2B5EF4-FFF2-40B4-BE49-F238E27FC236}">
                <a16:creationId xmlns:a16="http://schemas.microsoft.com/office/drawing/2014/main" id="{5B743A93-0F4A-4FEE-B77E-1AF410834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065" y="157058"/>
            <a:ext cx="9884466" cy="654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4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85135-1A73-402C-A1E6-2B94BF8C8075}"/>
              </a:ext>
            </a:extLst>
          </p:cNvPr>
          <p:cNvSpPr>
            <a:spLocks noGrp="1"/>
          </p:cNvSpPr>
          <p:nvPr>
            <p:ph type="title"/>
          </p:nvPr>
        </p:nvSpPr>
        <p:spPr/>
        <p:txBody>
          <a:bodyPr/>
          <a:lstStyle/>
          <a:p>
            <a:r>
              <a:rPr lang="en-GB" dirty="0"/>
              <a:t>Reflection</a:t>
            </a:r>
          </a:p>
        </p:txBody>
      </p:sp>
      <p:sp>
        <p:nvSpPr>
          <p:cNvPr id="3" name="Content Placeholder 2">
            <a:extLst>
              <a:ext uri="{FF2B5EF4-FFF2-40B4-BE49-F238E27FC236}">
                <a16:creationId xmlns:a16="http://schemas.microsoft.com/office/drawing/2014/main" id="{FE47E18A-10FD-4E44-9224-F71B8697BB3B}"/>
              </a:ext>
            </a:extLst>
          </p:cNvPr>
          <p:cNvSpPr>
            <a:spLocks noGrp="1"/>
          </p:cNvSpPr>
          <p:nvPr>
            <p:ph idx="1"/>
          </p:nvPr>
        </p:nvSpPr>
        <p:spPr>
          <a:xfrm>
            <a:off x="838200" y="1690688"/>
            <a:ext cx="4939748" cy="4351338"/>
          </a:xfrm>
        </p:spPr>
        <p:txBody>
          <a:bodyPr>
            <a:normAutofit/>
          </a:bodyPr>
          <a:lstStyle/>
          <a:p>
            <a:pPr marL="0" indent="0">
              <a:buNone/>
            </a:pPr>
            <a:r>
              <a:rPr lang="en-GB" sz="1600" dirty="0"/>
              <a:t>Trust is an important part of relationships. You cannot build a relationship without trust.</a:t>
            </a:r>
          </a:p>
          <a:p>
            <a:pPr marL="0" indent="0">
              <a:buNone/>
            </a:pPr>
            <a:r>
              <a:rPr lang="en-GB" sz="1600" b="1" dirty="0"/>
              <a:t>Listen</a:t>
            </a:r>
            <a:r>
              <a:rPr lang="en-GB" sz="1600" dirty="0"/>
              <a:t> to each other and show them you care. </a:t>
            </a:r>
          </a:p>
          <a:p>
            <a:pPr marL="0" indent="0">
              <a:buNone/>
            </a:pPr>
            <a:r>
              <a:rPr lang="en-GB" sz="1600" b="1" dirty="0"/>
              <a:t>Observe</a:t>
            </a:r>
            <a:r>
              <a:rPr lang="en-GB" sz="1600" dirty="0"/>
              <a:t> other people by paying attention to their interests. </a:t>
            </a:r>
          </a:p>
          <a:p>
            <a:pPr marL="0" indent="0">
              <a:buNone/>
            </a:pPr>
            <a:r>
              <a:rPr lang="en-GB" sz="1600" b="1" dirty="0"/>
              <a:t>Think</a:t>
            </a:r>
            <a:r>
              <a:rPr lang="en-GB" sz="1600" dirty="0"/>
              <a:t> about how you can show them your love and trust. </a:t>
            </a:r>
          </a:p>
          <a:p>
            <a:pPr marL="0" indent="0">
              <a:buNone/>
            </a:pPr>
            <a:r>
              <a:rPr lang="en-GB" sz="1600" b="1" dirty="0"/>
              <a:t>Reflect</a:t>
            </a:r>
            <a:r>
              <a:rPr lang="en-GB" sz="1600" dirty="0"/>
              <a:t> on how you could’ve said or acted differently to help build trust. </a:t>
            </a:r>
          </a:p>
          <a:p>
            <a:pPr marL="0" indent="0">
              <a:buNone/>
            </a:pPr>
            <a:endParaRPr lang="en-GB" sz="1600" dirty="0"/>
          </a:p>
          <a:p>
            <a:pPr marL="0" indent="0">
              <a:buNone/>
            </a:pPr>
            <a:r>
              <a:rPr lang="en-GB" sz="1600" dirty="0"/>
              <a:t>Who are you going to build on trust with this week? Who will you show your trust to? Can you keep a promise to show you’re trustworthy? </a:t>
            </a:r>
          </a:p>
        </p:txBody>
      </p:sp>
      <p:pic>
        <p:nvPicPr>
          <p:cNvPr id="21506" name="Picture 2" descr="FENOMEN natural, Unscented block candle, 15 cm - IKEA">
            <a:extLst>
              <a:ext uri="{FF2B5EF4-FFF2-40B4-BE49-F238E27FC236}">
                <a16:creationId xmlns:a16="http://schemas.microsoft.com/office/drawing/2014/main" id="{E15A7C6E-2310-447E-9BE4-F1FA564A6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581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10 Great Children's Prayers - Simple and Easy for Kids to Pray">
            <a:extLst>
              <a:ext uri="{FF2B5EF4-FFF2-40B4-BE49-F238E27FC236}">
                <a16:creationId xmlns:a16="http://schemas.microsoft.com/office/drawing/2014/main" id="{BB99B977-E9A3-4D33-83C7-66E71B127C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35" y="3134686"/>
            <a:ext cx="5234609" cy="35377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or all your uniform needs, quality assured St Peter's Church of ...">
            <a:extLst>
              <a:ext uri="{FF2B5EF4-FFF2-40B4-BE49-F238E27FC236}">
                <a16:creationId xmlns:a16="http://schemas.microsoft.com/office/drawing/2014/main" id="{342A6EC6-43D5-4029-A5E6-C1668C95E94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0172" y="696686"/>
            <a:ext cx="1917428" cy="1698644"/>
          </a:xfrm>
          <a:prstGeom prst="rect">
            <a:avLst/>
          </a:prstGeom>
          <a:noFill/>
          <a:ln>
            <a:noFill/>
          </a:ln>
        </p:spPr>
      </p:pic>
      <p:pic>
        <p:nvPicPr>
          <p:cNvPr id="1026" name="Picture 2" descr="Prayer for children (helping them to Know, Believe &amp; Trust God ...">
            <a:extLst>
              <a:ext uri="{FF2B5EF4-FFF2-40B4-BE49-F238E27FC236}">
                <a16:creationId xmlns:a16="http://schemas.microsoft.com/office/drawing/2014/main" id="{E6532334-BC85-49F2-B74D-B01E85FEF3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584"/>
          <a:stretch/>
        </p:blipFill>
        <p:spPr bwMode="auto">
          <a:xfrm>
            <a:off x="5905502" y="678892"/>
            <a:ext cx="5257800" cy="491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17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E930-F488-46A2-91E6-8A611AA2BBF4}"/>
              </a:ext>
            </a:extLst>
          </p:cNvPr>
          <p:cNvSpPr>
            <a:spLocks noGrp="1"/>
          </p:cNvSpPr>
          <p:nvPr>
            <p:ph type="title"/>
          </p:nvPr>
        </p:nvSpPr>
        <p:spPr>
          <a:xfrm>
            <a:off x="336274" y="259107"/>
            <a:ext cx="7543800" cy="1325563"/>
          </a:xfrm>
        </p:spPr>
        <p:txBody>
          <a:bodyPr/>
          <a:lstStyle/>
          <a:p>
            <a:r>
              <a:rPr lang="en-GB" dirty="0"/>
              <a:t>Listen to the clip below and sing a long if you know it. </a:t>
            </a:r>
          </a:p>
        </p:txBody>
      </p:sp>
      <p:pic>
        <p:nvPicPr>
          <p:cNvPr id="7" name="Online Media 6" title="I will trust in you by Lauren Daigle w/lyrics">
            <a:hlinkClick r:id="" action="ppaction://media"/>
            <a:extLst>
              <a:ext uri="{FF2B5EF4-FFF2-40B4-BE49-F238E27FC236}">
                <a16:creationId xmlns:a16="http://schemas.microsoft.com/office/drawing/2014/main" id="{2D9AE4EB-142D-4894-9287-D52FC113B210}"/>
              </a:ext>
            </a:extLst>
          </p:cNvPr>
          <p:cNvPicPr>
            <a:picLocks noGrp="1" noRot="1" noChangeAspect="1"/>
          </p:cNvPicPr>
          <p:nvPr>
            <p:ph idx="1"/>
            <a:videoFile r:link="rId1"/>
          </p:nvPr>
        </p:nvPicPr>
        <p:blipFill>
          <a:blip r:embed="rId3"/>
          <a:stretch>
            <a:fillRect/>
          </a:stretch>
        </p:blipFill>
        <p:spPr>
          <a:xfrm>
            <a:off x="904875" y="2143125"/>
            <a:ext cx="6697663" cy="3767138"/>
          </a:xfrm>
          <a:prstGeom prst="rect">
            <a:avLst/>
          </a:prstGeom>
        </p:spPr>
      </p:pic>
      <p:sp>
        <p:nvSpPr>
          <p:cNvPr id="5" name="Title 1">
            <a:extLst>
              <a:ext uri="{FF2B5EF4-FFF2-40B4-BE49-F238E27FC236}">
                <a16:creationId xmlns:a16="http://schemas.microsoft.com/office/drawing/2014/main" id="{7B8585FC-9790-418A-BC4F-3C61874F2D70}"/>
              </a:ext>
            </a:extLst>
          </p:cNvPr>
          <p:cNvSpPr txBox="1">
            <a:spLocks/>
          </p:cNvSpPr>
          <p:nvPr/>
        </p:nvSpPr>
        <p:spPr>
          <a:xfrm>
            <a:off x="8269357" y="1584670"/>
            <a:ext cx="3586369" cy="48032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a:t>Whilst you listen to it, think about what the song is telling you.</a:t>
            </a:r>
          </a:p>
          <a:p>
            <a:endParaRPr lang="en-GB" sz="2400" dirty="0"/>
          </a:p>
          <a:p>
            <a:r>
              <a:rPr lang="en-GB" sz="2400" dirty="0"/>
              <a:t>What is the message it is telling us today?</a:t>
            </a:r>
          </a:p>
          <a:p>
            <a:r>
              <a:rPr lang="en-GB" sz="2400" dirty="0"/>
              <a:t>How does it make you feel?</a:t>
            </a:r>
          </a:p>
        </p:txBody>
      </p:sp>
    </p:spTree>
    <p:extLst>
      <p:ext uri="{BB962C8B-B14F-4D97-AF65-F5344CB8AC3E}">
        <p14:creationId xmlns:p14="http://schemas.microsoft.com/office/powerpoint/2010/main" val="369112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6EDE-B10A-4042-B7B0-1D7D734EA36B}"/>
              </a:ext>
            </a:extLst>
          </p:cNvPr>
          <p:cNvSpPr>
            <a:spLocks noGrp="1"/>
          </p:cNvSpPr>
          <p:nvPr>
            <p:ph type="ctrTitle"/>
          </p:nvPr>
        </p:nvSpPr>
        <p:spPr>
          <a:xfrm>
            <a:off x="1524000" y="3636938"/>
            <a:ext cx="9144000" cy="2387600"/>
          </a:xfrm>
        </p:spPr>
        <p:txBody>
          <a:bodyPr>
            <a:noAutofit/>
          </a:bodyPr>
          <a:lstStyle/>
          <a:p>
            <a:r>
              <a:rPr lang="en-GB" altLang="en-US" sz="4800" dirty="0">
                <a:latin typeface="Maiandra GD" panose="020E0502030308020204" pitchFamily="34" charset="0"/>
              </a:rPr>
              <a:t>This week our word is </a:t>
            </a:r>
            <a:br>
              <a:rPr lang="en-GB" altLang="en-US" sz="4800" dirty="0">
                <a:latin typeface="Maiandra GD" panose="020E0502030308020204" pitchFamily="34" charset="0"/>
              </a:rPr>
            </a:br>
            <a:r>
              <a:rPr lang="en-GB" altLang="en-US" sz="4800" dirty="0">
                <a:latin typeface="Maiandra GD" panose="020E0502030308020204" pitchFamily="34" charset="0"/>
              </a:rPr>
              <a:t/>
            </a:r>
            <a:br>
              <a:rPr lang="en-GB" altLang="en-US" sz="4800" dirty="0">
                <a:latin typeface="Maiandra GD" panose="020E0502030308020204" pitchFamily="34" charset="0"/>
              </a:rPr>
            </a:br>
            <a:r>
              <a:rPr lang="en-GB" altLang="en-US" sz="8000" b="1" dirty="0">
                <a:latin typeface="Maiandra GD" panose="020E0502030308020204" pitchFamily="34" charset="0"/>
              </a:rPr>
              <a:t>TRUST</a:t>
            </a:r>
            <a:r>
              <a:rPr lang="en-GB" altLang="en-US" sz="8000" dirty="0">
                <a:latin typeface="Maiandra GD" panose="020E0502030308020204" pitchFamily="34" charset="0"/>
              </a:rPr>
              <a:t/>
            </a:r>
            <a:br>
              <a:rPr lang="en-GB" altLang="en-US" sz="8000" dirty="0">
                <a:latin typeface="Maiandra GD" panose="020E0502030308020204" pitchFamily="34" charset="0"/>
              </a:rPr>
            </a:br>
            <a:r>
              <a:rPr lang="en-GB" altLang="en-US" sz="4800" dirty="0">
                <a:latin typeface="Maiandra GD" panose="020E0502030308020204" pitchFamily="34" charset="0"/>
              </a:rPr>
              <a:t/>
            </a:r>
            <a:br>
              <a:rPr lang="en-GB" altLang="en-US" sz="4800" dirty="0">
                <a:latin typeface="Maiandra GD" panose="020E0502030308020204" pitchFamily="34" charset="0"/>
              </a:rPr>
            </a:br>
            <a:r>
              <a:rPr lang="en-GB" altLang="en-US" sz="4000" dirty="0">
                <a:latin typeface="Maiandra GD" panose="020E0502030308020204" pitchFamily="34" charset="0"/>
              </a:rPr>
              <a:t>Reflect on what trust means to you. </a:t>
            </a:r>
            <a:r>
              <a:rPr lang="en-GB" altLang="en-US" sz="4800" dirty="0">
                <a:latin typeface="Maiandra GD" panose="020E0502030308020204" pitchFamily="34" charset="0"/>
              </a:rPr>
              <a:t/>
            </a:r>
            <a:br>
              <a:rPr lang="en-GB" altLang="en-US" sz="4800" dirty="0">
                <a:latin typeface="Maiandra GD" panose="020E0502030308020204" pitchFamily="34" charset="0"/>
              </a:rPr>
            </a:br>
            <a:r>
              <a:rPr lang="en-GB" altLang="en-US" sz="4800" dirty="0">
                <a:latin typeface="Maiandra GD" panose="020E0502030308020204" pitchFamily="34" charset="0"/>
              </a:rPr>
              <a:t>How do we show trust?</a:t>
            </a:r>
            <a:br>
              <a:rPr lang="en-GB" altLang="en-US" sz="4800" dirty="0">
                <a:latin typeface="Maiandra GD" panose="020E0502030308020204" pitchFamily="34" charset="0"/>
              </a:rPr>
            </a:br>
            <a:r>
              <a:rPr lang="en-GB" altLang="en-US" sz="4800" dirty="0">
                <a:latin typeface="Maiandra GD" panose="020E0502030308020204" pitchFamily="34" charset="0"/>
              </a:rPr>
              <a:t>What does trust look like?</a:t>
            </a:r>
            <a:endParaRPr lang="en-GB" sz="4800" dirty="0">
              <a:latin typeface="Maiandra GD" panose="020E0502030308020204" pitchFamily="34" charset="0"/>
            </a:endParaRPr>
          </a:p>
        </p:txBody>
      </p:sp>
    </p:spTree>
    <p:extLst>
      <p:ext uri="{BB962C8B-B14F-4D97-AF65-F5344CB8AC3E}">
        <p14:creationId xmlns:p14="http://schemas.microsoft.com/office/powerpoint/2010/main" val="3889012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Ensure Trust in a Digital World?">
            <a:extLst>
              <a:ext uri="{FF2B5EF4-FFF2-40B4-BE49-F238E27FC236}">
                <a16:creationId xmlns:a16="http://schemas.microsoft.com/office/drawing/2014/main" id="{14EE9802-71B2-486F-9EFE-18A98123D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4200"/>
            <a:ext cx="12192000" cy="56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05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81199" y="478895"/>
            <a:ext cx="8220075" cy="931047"/>
          </a:xfrm>
        </p:spPr>
        <p:txBody>
          <a:bodyPr/>
          <a:lstStyle/>
          <a:p>
            <a:r>
              <a:rPr lang="en-GB" sz="3600" dirty="0"/>
              <a:t>The Tiger’s Whisker</a:t>
            </a:r>
          </a:p>
        </p:txBody>
      </p:sp>
      <p:sp>
        <p:nvSpPr>
          <p:cNvPr id="5" name="Rectangle 4"/>
          <p:cNvSpPr/>
          <p:nvPr/>
        </p:nvSpPr>
        <p:spPr>
          <a:xfrm>
            <a:off x="2279650" y="1686107"/>
            <a:ext cx="7632700" cy="553998"/>
          </a:xfrm>
          <a:prstGeom prst="rect">
            <a:avLst/>
          </a:prstGeom>
        </p:spPr>
        <p:txBody>
          <a:bodyPr wrap="square" lIns="0" tIns="0" rIns="0" bIns="0">
            <a:spAutoFit/>
          </a:bodyPr>
          <a:lstStyle/>
          <a:p>
            <a:r>
              <a:rPr lang="en-GB" dirty="0">
                <a:latin typeface="Twinkl" pitchFamily="2" charset="0"/>
              </a:rPr>
              <a:t>Once upon a time, in a land far, far away, there lived a husband and wife who were very happy together.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5737" y="2977774"/>
            <a:ext cx="4540225" cy="3826893"/>
          </a:xfrm>
          <a:prstGeom prst="rect">
            <a:avLst/>
          </a:prstGeom>
        </p:spPr>
      </p:pic>
      <p:sp>
        <p:nvSpPr>
          <p:cNvPr id="6" name="Rectangle 5"/>
          <p:cNvSpPr/>
          <p:nvPr/>
        </p:nvSpPr>
        <p:spPr>
          <a:xfrm>
            <a:off x="3314700" y="2542523"/>
            <a:ext cx="6597650" cy="553998"/>
          </a:xfrm>
          <a:prstGeom prst="rect">
            <a:avLst/>
          </a:prstGeom>
        </p:spPr>
        <p:txBody>
          <a:bodyPr wrap="square" lIns="0" tIns="0" rIns="0" bIns="0">
            <a:spAutoFit/>
          </a:bodyPr>
          <a:lstStyle/>
          <a:p>
            <a:r>
              <a:rPr lang="en-GB" dirty="0">
                <a:latin typeface="Twinkl" pitchFamily="2" charset="0"/>
              </a:rPr>
              <a:t>One day, the husband had to go off to sea because he had to go to war. He was away for many months.</a:t>
            </a:r>
          </a:p>
        </p:txBody>
      </p:sp>
      <p:sp>
        <p:nvSpPr>
          <p:cNvPr id="7" name="Rectangle 6"/>
          <p:cNvSpPr/>
          <p:nvPr/>
        </p:nvSpPr>
        <p:spPr>
          <a:xfrm>
            <a:off x="3581400" y="3351911"/>
            <a:ext cx="6330950" cy="553998"/>
          </a:xfrm>
          <a:prstGeom prst="rect">
            <a:avLst/>
          </a:prstGeom>
        </p:spPr>
        <p:txBody>
          <a:bodyPr wrap="square" lIns="0" tIns="0" rIns="0" bIns="0">
            <a:spAutoFit/>
          </a:bodyPr>
          <a:lstStyle/>
          <a:p>
            <a:r>
              <a:rPr lang="en-GB" dirty="0">
                <a:latin typeface="Twinkl" pitchFamily="2" charset="0"/>
              </a:rPr>
              <a:t>When he returned, his wife was so pleased to see him. She ran over and threw her arms around him. </a:t>
            </a:r>
          </a:p>
        </p:txBody>
      </p:sp>
      <p:sp>
        <p:nvSpPr>
          <p:cNvPr id="8" name="Rectangle 7"/>
          <p:cNvSpPr/>
          <p:nvPr/>
        </p:nvSpPr>
        <p:spPr>
          <a:xfrm>
            <a:off x="5778500" y="4163879"/>
            <a:ext cx="4133850" cy="276999"/>
          </a:xfrm>
          <a:prstGeom prst="rect">
            <a:avLst/>
          </a:prstGeom>
        </p:spPr>
        <p:txBody>
          <a:bodyPr wrap="square" lIns="0" tIns="0" rIns="0" bIns="0">
            <a:spAutoFit/>
          </a:bodyPr>
          <a:lstStyle/>
          <a:p>
            <a:r>
              <a:rPr lang="en-GB" dirty="0">
                <a:latin typeface="Twinkl" pitchFamily="2" charset="0"/>
              </a:rPr>
              <a:t>“I have missed you so much!” she cried.</a:t>
            </a:r>
          </a:p>
        </p:txBody>
      </p:sp>
      <p:sp>
        <p:nvSpPr>
          <p:cNvPr id="9" name="Rectangle 8"/>
          <p:cNvSpPr/>
          <p:nvPr/>
        </p:nvSpPr>
        <p:spPr>
          <a:xfrm>
            <a:off x="5778500" y="4683092"/>
            <a:ext cx="4133850" cy="276999"/>
          </a:xfrm>
          <a:prstGeom prst="rect">
            <a:avLst/>
          </a:prstGeom>
        </p:spPr>
        <p:txBody>
          <a:bodyPr wrap="square" lIns="0" tIns="0" rIns="0" bIns="0">
            <a:spAutoFit/>
          </a:bodyPr>
          <a:lstStyle/>
          <a:p>
            <a:r>
              <a:rPr lang="en-GB" dirty="0">
                <a:latin typeface="Twinkl" pitchFamily="2" charset="0"/>
              </a:rPr>
              <a:t>Her husband did not reply.</a:t>
            </a:r>
          </a:p>
        </p:txBody>
      </p:sp>
      <p:sp>
        <p:nvSpPr>
          <p:cNvPr id="10" name="Rectangle 9"/>
          <p:cNvSpPr/>
          <p:nvPr/>
        </p:nvSpPr>
        <p:spPr>
          <a:xfrm>
            <a:off x="2279650" y="1284152"/>
            <a:ext cx="7632700" cy="276999"/>
          </a:xfrm>
          <a:prstGeom prst="rect">
            <a:avLst/>
          </a:prstGeom>
        </p:spPr>
        <p:txBody>
          <a:bodyPr wrap="square" lIns="0" tIns="0" rIns="0" bIns="0">
            <a:spAutoFit/>
          </a:bodyPr>
          <a:lstStyle/>
          <a:p>
            <a:r>
              <a:rPr lang="en-GB" b="1" dirty="0"/>
              <a:t>An old Korean folktale about trust.</a:t>
            </a:r>
            <a:endParaRPr lang="en-GB" b="1" dirty="0">
              <a:latin typeface="Twinkl" pitchFamily="2" charset="0"/>
            </a:endParaRPr>
          </a:p>
        </p:txBody>
      </p:sp>
    </p:spTree>
    <p:extLst>
      <p:ext uri="{BB962C8B-B14F-4D97-AF65-F5344CB8AC3E}">
        <p14:creationId xmlns:p14="http://schemas.microsoft.com/office/powerpoint/2010/main" val="169761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9650" y="1013007"/>
            <a:ext cx="7632700" cy="523220"/>
          </a:xfrm>
          <a:prstGeom prst="rect">
            <a:avLst/>
          </a:prstGeom>
        </p:spPr>
        <p:txBody>
          <a:bodyPr wrap="square" lIns="0" tIns="0" rIns="0" bIns="0">
            <a:spAutoFit/>
          </a:bodyPr>
          <a:lstStyle/>
          <a:p>
            <a:r>
              <a:rPr lang="en-GB" sz="1700" dirty="0">
                <a:latin typeface="Twinkl" pitchFamily="2" charset="0"/>
              </a:rPr>
              <a:t>“Have you missed me?” the woman asked, shaking her husband by the shoulder, as if to wake him up.</a:t>
            </a:r>
          </a:p>
        </p:txBody>
      </p:sp>
      <p:sp>
        <p:nvSpPr>
          <p:cNvPr id="6" name="Rectangle 5"/>
          <p:cNvSpPr/>
          <p:nvPr/>
        </p:nvSpPr>
        <p:spPr>
          <a:xfrm>
            <a:off x="2279650" y="1726558"/>
            <a:ext cx="7632700" cy="261610"/>
          </a:xfrm>
          <a:prstGeom prst="rect">
            <a:avLst/>
          </a:prstGeom>
        </p:spPr>
        <p:txBody>
          <a:bodyPr wrap="square" lIns="0" tIns="0" rIns="0" bIns="0">
            <a:spAutoFit/>
          </a:bodyPr>
          <a:lstStyle/>
          <a:p>
            <a:r>
              <a:rPr lang="en-GB" sz="1700" dirty="0">
                <a:latin typeface="Twinkl" pitchFamily="2" charset="0"/>
              </a:rPr>
              <a:t>Her husband still did not reply.</a:t>
            </a:r>
          </a:p>
        </p:txBody>
      </p:sp>
      <p:sp>
        <p:nvSpPr>
          <p:cNvPr id="10" name="Rectangle 9"/>
          <p:cNvSpPr/>
          <p:nvPr/>
        </p:nvSpPr>
        <p:spPr>
          <a:xfrm>
            <a:off x="2279650" y="549276"/>
            <a:ext cx="7632700" cy="276999"/>
          </a:xfrm>
          <a:prstGeom prst="rect">
            <a:avLst/>
          </a:prstGeom>
        </p:spPr>
        <p:txBody>
          <a:bodyPr wrap="square" lIns="0" tIns="0" rIns="0" bIns="0">
            <a:spAutoFit/>
          </a:bodyPr>
          <a:lstStyle/>
          <a:p>
            <a:r>
              <a:rPr lang="en-GB" b="1" dirty="0"/>
              <a:t>The Tiger’s Whisker</a:t>
            </a:r>
            <a:endParaRPr lang="en-GB" b="1" dirty="0">
              <a:latin typeface="Twinkl" pitchFamily="2" charset="0"/>
            </a:endParaRPr>
          </a:p>
        </p:txBody>
      </p:sp>
      <p:sp>
        <p:nvSpPr>
          <p:cNvPr id="11" name="Rectangle 10"/>
          <p:cNvSpPr/>
          <p:nvPr/>
        </p:nvSpPr>
        <p:spPr>
          <a:xfrm>
            <a:off x="2279650" y="2170152"/>
            <a:ext cx="7632700" cy="261610"/>
          </a:xfrm>
          <a:prstGeom prst="rect">
            <a:avLst/>
          </a:prstGeom>
        </p:spPr>
        <p:txBody>
          <a:bodyPr wrap="square" lIns="0" tIns="0" rIns="0" bIns="0">
            <a:spAutoFit/>
          </a:bodyPr>
          <a:lstStyle/>
          <a:p>
            <a:r>
              <a:rPr lang="en-GB" sz="1700" dirty="0">
                <a:latin typeface="Twinkl" pitchFamily="2" charset="0"/>
              </a:rPr>
              <a:t>He remained silent for the rest of the day and then for three days after that.</a:t>
            </a:r>
          </a:p>
        </p:txBody>
      </p:sp>
      <p:sp>
        <p:nvSpPr>
          <p:cNvPr id="12" name="Rectangle 11"/>
          <p:cNvSpPr/>
          <p:nvPr/>
        </p:nvSpPr>
        <p:spPr>
          <a:xfrm>
            <a:off x="2279650" y="2613746"/>
            <a:ext cx="7848601" cy="261610"/>
          </a:xfrm>
          <a:prstGeom prst="rect">
            <a:avLst/>
          </a:prstGeom>
        </p:spPr>
        <p:txBody>
          <a:bodyPr wrap="square" lIns="0" tIns="0" rIns="0" bIns="0">
            <a:spAutoFit/>
          </a:bodyPr>
          <a:lstStyle/>
          <a:p>
            <a:r>
              <a:rPr lang="en-GB" sz="1700" dirty="0">
                <a:latin typeface="Twinkl" pitchFamily="2" charset="0"/>
              </a:rPr>
              <a:t>The wife was very worried and sought help from the wise woman of the village.</a:t>
            </a:r>
          </a:p>
        </p:txBody>
      </p:sp>
      <p:sp>
        <p:nvSpPr>
          <p:cNvPr id="13" name="Rectangle 12"/>
          <p:cNvSpPr/>
          <p:nvPr/>
        </p:nvSpPr>
        <p:spPr>
          <a:xfrm>
            <a:off x="2279650" y="3057341"/>
            <a:ext cx="7632700" cy="492443"/>
          </a:xfrm>
          <a:prstGeom prst="rect">
            <a:avLst/>
          </a:prstGeom>
        </p:spPr>
        <p:txBody>
          <a:bodyPr wrap="square" lIns="0" tIns="0" rIns="0" bIns="0">
            <a:spAutoFit/>
          </a:bodyPr>
          <a:lstStyle/>
          <a:p>
            <a:r>
              <a:rPr lang="en-GB" sz="1600" dirty="0">
                <a:latin typeface="Twinkl" pitchFamily="2" charset="0"/>
              </a:rPr>
              <a:t>The wise woman thought long and hard about the problem, until at last she declared, “I know what needs to be done.”</a:t>
            </a:r>
          </a:p>
        </p:txBody>
      </p:sp>
      <p:sp>
        <p:nvSpPr>
          <p:cNvPr id="14" name="Rectangle 13"/>
          <p:cNvSpPr/>
          <p:nvPr/>
        </p:nvSpPr>
        <p:spPr>
          <a:xfrm>
            <a:off x="2279650" y="3731768"/>
            <a:ext cx="7632700" cy="246221"/>
          </a:xfrm>
          <a:prstGeom prst="rect">
            <a:avLst/>
          </a:prstGeom>
        </p:spPr>
        <p:txBody>
          <a:bodyPr wrap="square" lIns="0" tIns="0" rIns="0" bIns="0">
            <a:spAutoFit/>
          </a:bodyPr>
          <a:lstStyle/>
          <a:p>
            <a:r>
              <a:rPr lang="en-GB" sz="1600" dirty="0">
                <a:latin typeface="Twinkl" pitchFamily="2" charset="0"/>
              </a:rPr>
              <a:t>“What?” cried the wife. “I’ll do anything. I just want my dear old husband back.”</a:t>
            </a:r>
          </a:p>
        </p:txBody>
      </p:sp>
      <p:sp>
        <p:nvSpPr>
          <p:cNvPr id="15" name="Rectangle 14"/>
          <p:cNvSpPr/>
          <p:nvPr/>
        </p:nvSpPr>
        <p:spPr>
          <a:xfrm>
            <a:off x="2279650" y="4158487"/>
            <a:ext cx="7632700" cy="492443"/>
          </a:xfrm>
          <a:prstGeom prst="rect">
            <a:avLst/>
          </a:prstGeom>
        </p:spPr>
        <p:txBody>
          <a:bodyPr wrap="square" lIns="0" tIns="0" rIns="0" bIns="0">
            <a:spAutoFit/>
          </a:bodyPr>
          <a:lstStyle/>
          <a:p>
            <a:r>
              <a:rPr lang="en-GB" sz="1600" dirty="0">
                <a:latin typeface="Twinkl" pitchFamily="2" charset="0"/>
              </a:rPr>
              <a:t>“You must do this,” said the wise woman, “go to the top of the highest mountain and bring me back a whisker from the tiger you will find living in the darkest cave.”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917" r="3532" b="61099"/>
          <a:stretch/>
        </p:blipFill>
        <p:spPr>
          <a:xfrm>
            <a:off x="2297113" y="4739829"/>
            <a:ext cx="7651750" cy="1352996"/>
          </a:xfrm>
          <a:prstGeom prst="rect">
            <a:avLst/>
          </a:prstGeom>
        </p:spPr>
      </p:pic>
    </p:spTree>
    <p:extLst>
      <p:ext uri="{BB962C8B-B14F-4D97-AF65-F5344CB8AC3E}">
        <p14:creationId xmlns:p14="http://schemas.microsoft.com/office/powerpoint/2010/main" val="100046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9650" y="1013008"/>
            <a:ext cx="7632700" cy="246221"/>
          </a:xfrm>
          <a:prstGeom prst="rect">
            <a:avLst/>
          </a:prstGeom>
        </p:spPr>
        <p:txBody>
          <a:bodyPr wrap="square" lIns="0" tIns="0" rIns="0" bIns="0">
            <a:spAutoFit/>
          </a:bodyPr>
          <a:lstStyle/>
          <a:p>
            <a:r>
              <a:rPr lang="en-GB" sz="1600" dirty="0">
                <a:latin typeface="Twinkl" pitchFamily="2" charset="0"/>
              </a:rPr>
              <a:t>The wife began to shake. “I can’t possibly do that, I’ll die!” she stuttered.</a:t>
            </a:r>
          </a:p>
        </p:txBody>
      </p:sp>
      <p:sp>
        <p:nvSpPr>
          <p:cNvPr id="6" name="Rectangle 5"/>
          <p:cNvSpPr/>
          <p:nvPr/>
        </p:nvSpPr>
        <p:spPr>
          <a:xfrm>
            <a:off x="2279650" y="1439727"/>
            <a:ext cx="7632700" cy="492443"/>
          </a:xfrm>
          <a:prstGeom prst="rect">
            <a:avLst/>
          </a:prstGeom>
        </p:spPr>
        <p:txBody>
          <a:bodyPr wrap="square" lIns="0" tIns="0" rIns="0" bIns="0">
            <a:spAutoFit/>
          </a:bodyPr>
          <a:lstStyle/>
          <a:p>
            <a:r>
              <a:rPr lang="en-GB" sz="1600" dirty="0">
                <a:latin typeface="Twinkl" pitchFamily="2" charset="0"/>
              </a:rPr>
              <a:t>“Where there’s a will, there’s a way,” replied the wise woman, “and you did say you’d do anything.”</a:t>
            </a:r>
          </a:p>
        </p:txBody>
      </p:sp>
      <p:sp>
        <p:nvSpPr>
          <p:cNvPr id="10" name="Rectangle 9"/>
          <p:cNvSpPr/>
          <p:nvPr/>
        </p:nvSpPr>
        <p:spPr>
          <a:xfrm>
            <a:off x="2279650" y="549276"/>
            <a:ext cx="7632700" cy="276999"/>
          </a:xfrm>
          <a:prstGeom prst="rect">
            <a:avLst/>
          </a:prstGeom>
        </p:spPr>
        <p:txBody>
          <a:bodyPr wrap="square" lIns="0" tIns="0" rIns="0" bIns="0">
            <a:spAutoFit/>
          </a:bodyPr>
          <a:lstStyle/>
          <a:p>
            <a:r>
              <a:rPr lang="en-GB" b="1" dirty="0"/>
              <a:t>The Tiger’s Whisker</a:t>
            </a:r>
            <a:endParaRPr lang="en-GB" b="1" dirty="0">
              <a:latin typeface="Twinkl" pitchFamily="2" charset="0"/>
            </a:endParaRPr>
          </a:p>
        </p:txBody>
      </p:sp>
      <p:sp>
        <p:nvSpPr>
          <p:cNvPr id="11" name="Rectangle 10"/>
          <p:cNvSpPr/>
          <p:nvPr/>
        </p:nvSpPr>
        <p:spPr>
          <a:xfrm>
            <a:off x="2279650" y="2112668"/>
            <a:ext cx="7270750" cy="492443"/>
          </a:xfrm>
          <a:prstGeom prst="rect">
            <a:avLst/>
          </a:prstGeom>
        </p:spPr>
        <p:txBody>
          <a:bodyPr wrap="square" lIns="0" tIns="0" rIns="0" bIns="0">
            <a:spAutoFit/>
          </a:bodyPr>
          <a:lstStyle/>
          <a:p>
            <a:r>
              <a:rPr lang="en-GB" sz="1600" dirty="0">
                <a:latin typeface="Twinkl" pitchFamily="2" charset="0"/>
              </a:rPr>
              <a:t>“Alright, I’ll do it,” said the wife, resolving to put her fears behind her, and off she went.</a:t>
            </a:r>
          </a:p>
        </p:txBody>
      </p:sp>
      <p:sp>
        <p:nvSpPr>
          <p:cNvPr id="16" name="Rectangle 15"/>
          <p:cNvSpPr/>
          <p:nvPr/>
        </p:nvSpPr>
        <p:spPr>
          <a:xfrm>
            <a:off x="2279650" y="2785609"/>
            <a:ext cx="7632700" cy="492443"/>
          </a:xfrm>
          <a:prstGeom prst="rect">
            <a:avLst/>
          </a:prstGeom>
        </p:spPr>
        <p:txBody>
          <a:bodyPr wrap="square" lIns="0" tIns="0" rIns="0" bIns="0">
            <a:spAutoFit/>
          </a:bodyPr>
          <a:lstStyle/>
          <a:p>
            <a:r>
              <a:rPr lang="en-GB" sz="1600" dirty="0">
                <a:latin typeface="Twinkl" pitchFamily="2" charset="0"/>
              </a:rPr>
              <a:t>She began a steady climb up the highest mountain and trudged along for five hours with barely a break. The midday sun beat down on her, but still she carried on. </a:t>
            </a:r>
          </a:p>
        </p:txBody>
      </p:sp>
      <p:sp>
        <p:nvSpPr>
          <p:cNvPr id="17" name="Rectangle 16"/>
          <p:cNvSpPr/>
          <p:nvPr/>
        </p:nvSpPr>
        <p:spPr>
          <a:xfrm>
            <a:off x="2279650" y="3458550"/>
            <a:ext cx="7632700" cy="246221"/>
          </a:xfrm>
          <a:prstGeom prst="rect">
            <a:avLst/>
          </a:prstGeom>
        </p:spPr>
        <p:txBody>
          <a:bodyPr wrap="square" lIns="0" tIns="0" rIns="0" bIns="0">
            <a:spAutoFit/>
          </a:bodyPr>
          <a:lstStyle/>
          <a:p>
            <a:r>
              <a:rPr lang="en-GB" sz="1600" dirty="0">
                <a:latin typeface="Twinkl" pitchFamily="2" charset="0"/>
              </a:rPr>
              <a:t>At last, she reached the entrance to the cave. </a:t>
            </a:r>
          </a:p>
        </p:txBody>
      </p:sp>
      <p:sp>
        <p:nvSpPr>
          <p:cNvPr id="18" name="Rectangle 17"/>
          <p:cNvSpPr/>
          <p:nvPr/>
        </p:nvSpPr>
        <p:spPr>
          <a:xfrm>
            <a:off x="2279650" y="3885268"/>
            <a:ext cx="4375150" cy="738664"/>
          </a:xfrm>
          <a:prstGeom prst="rect">
            <a:avLst/>
          </a:prstGeom>
        </p:spPr>
        <p:txBody>
          <a:bodyPr wrap="square" lIns="0" tIns="0" rIns="0" bIns="0">
            <a:spAutoFit/>
          </a:bodyPr>
          <a:lstStyle/>
          <a:p>
            <a:r>
              <a:rPr lang="en-GB" sz="1600" dirty="0">
                <a:latin typeface="Twinkl" pitchFamily="2" charset="0"/>
              </a:rPr>
              <a:t>She placed some meat, that she’d brought with her, in front of the cave entrance, then hid behind a rock and waited.</a:t>
            </a:r>
          </a:p>
        </p:txBody>
      </p:sp>
      <p:sp>
        <p:nvSpPr>
          <p:cNvPr id="19" name="Rectangle 18"/>
          <p:cNvSpPr/>
          <p:nvPr/>
        </p:nvSpPr>
        <p:spPr>
          <a:xfrm>
            <a:off x="2279650" y="4804430"/>
            <a:ext cx="3930650" cy="1231106"/>
          </a:xfrm>
          <a:prstGeom prst="rect">
            <a:avLst/>
          </a:prstGeom>
        </p:spPr>
        <p:txBody>
          <a:bodyPr wrap="square" lIns="0" tIns="0" rIns="0" bIns="0">
            <a:spAutoFit/>
          </a:bodyPr>
          <a:lstStyle/>
          <a:p>
            <a:r>
              <a:rPr lang="en-GB" sz="1600" dirty="0">
                <a:latin typeface="Twinkl" pitchFamily="2" charset="0"/>
              </a:rPr>
              <a:t>Not long after, the tiger appeared from inside the cave, its whiskers twitching at the smell of the delicious treat that awaited him. He gobbled up the meat and returned to the cave for a nap.</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061" r="19228"/>
          <a:stretch/>
        </p:blipFill>
        <p:spPr>
          <a:xfrm>
            <a:off x="6654801" y="3406024"/>
            <a:ext cx="3247051" cy="3247051"/>
          </a:xfrm>
          <a:prstGeom prst="ellipse">
            <a:avLst/>
          </a:prstGeom>
          <a:ln w="38100">
            <a:solidFill>
              <a:schemeClr val="bg1"/>
            </a:solidFill>
          </a:ln>
        </p:spPr>
      </p:pic>
    </p:spTree>
    <p:extLst>
      <p:ext uri="{BB962C8B-B14F-4D97-AF65-F5344CB8AC3E}">
        <p14:creationId xmlns:p14="http://schemas.microsoft.com/office/powerpoint/2010/main" val="346576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9650" y="1013007"/>
            <a:ext cx="7632700" cy="738664"/>
          </a:xfrm>
          <a:prstGeom prst="rect">
            <a:avLst/>
          </a:prstGeom>
        </p:spPr>
        <p:txBody>
          <a:bodyPr wrap="square" lIns="0" tIns="0" rIns="0" bIns="0">
            <a:spAutoFit/>
          </a:bodyPr>
          <a:lstStyle/>
          <a:p>
            <a:r>
              <a:rPr lang="en-GB" sz="1600" dirty="0">
                <a:latin typeface="Twinkl" pitchFamily="2" charset="0"/>
              </a:rPr>
              <a:t>The woman repeated this every day, for three days. On day five, she peered out from behind the rock while the tiger was eating. The tiger lifted his head and stared at her straight in the eyes, then carried on eating.</a:t>
            </a:r>
          </a:p>
        </p:txBody>
      </p:sp>
      <p:sp>
        <p:nvSpPr>
          <p:cNvPr id="10" name="Rectangle 9"/>
          <p:cNvSpPr/>
          <p:nvPr/>
        </p:nvSpPr>
        <p:spPr>
          <a:xfrm>
            <a:off x="2279650" y="549276"/>
            <a:ext cx="7632700" cy="276999"/>
          </a:xfrm>
          <a:prstGeom prst="rect">
            <a:avLst/>
          </a:prstGeom>
        </p:spPr>
        <p:txBody>
          <a:bodyPr wrap="square" lIns="0" tIns="0" rIns="0" bIns="0">
            <a:spAutoFit/>
          </a:bodyPr>
          <a:lstStyle/>
          <a:p>
            <a:r>
              <a:rPr lang="en-GB" b="1" dirty="0"/>
              <a:t>The Tiger’s Whisker</a:t>
            </a:r>
            <a:endParaRPr lang="en-GB" b="1" dirty="0">
              <a:latin typeface="Twinkl" pitchFamily="2"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061" r="19228"/>
          <a:stretch/>
        </p:blipFill>
        <p:spPr>
          <a:xfrm>
            <a:off x="6665300" y="3004672"/>
            <a:ext cx="3247051" cy="3247051"/>
          </a:xfrm>
          <a:prstGeom prst="ellipse">
            <a:avLst/>
          </a:prstGeom>
          <a:ln w="38100">
            <a:solidFill>
              <a:srgbClr val="87BD31"/>
            </a:solidFill>
          </a:ln>
        </p:spPr>
      </p:pic>
      <p:sp>
        <p:nvSpPr>
          <p:cNvPr id="12" name="Rectangle 11"/>
          <p:cNvSpPr/>
          <p:nvPr/>
        </p:nvSpPr>
        <p:spPr>
          <a:xfrm>
            <a:off x="2279650" y="1938405"/>
            <a:ext cx="7632700" cy="492443"/>
          </a:xfrm>
          <a:prstGeom prst="rect">
            <a:avLst/>
          </a:prstGeom>
        </p:spPr>
        <p:txBody>
          <a:bodyPr wrap="square" lIns="0" tIns="0" rIns="0" bIns="0">
            <a:spAutoFit/>
          </a:bodyPr>
          <a:lstStyle/>
          <a:p>
            <a:r>
              <a:rPr lang="en-GB" sz="1600" dirty="0">
                <a:latin typeface="Twinkl" pitchFamily="2" charset="0"/>
              </a:rPr>
              <a:t>On day six, the woman stood next to the rock as the tiger ate. Again, the tiger took no notice of her.</a:t>
            </a:r>
          </a:p>
        </p:txBody>
      </p:sp>
      <p:sp>
        <p:nvSpPr>
          <p:cNvPr id="13" name="Rectangle 12"/>
          <p:cNvSpPr/>
          <p:nvPr/>
        </p:nvSpPr>
        <p:spPr>
          <a:xfrm>
            <a:off x="2279650" y="2612885"/>
            <a:ext cx="7632700" cy="492443"/>
          </a:xfrm>
          <a:prstGeom prst="rect">
            <a:avLst/>
          </a:prstGeom>
        </p:spPr>
        <p:txBody>
          <a:bodyPr wrap="square" lIns="0" tIns="0" rIns="0" bIns="0">
            <a:spAutoFit/>
          </a:bodyPr>
          <a:lstStyle/>
          <a:p>
            <a:r>
              <a:rPr lang="en-GB" sz="1600" dirty="0">
                <a:latin typeface="Twinkl" pitchFamily="2" charset="0"/>
              </a:rPr>
              <a:t>On day seven, the woman stood in front of the rock while the tiger ate. He looked at her for a few seconds, then continued eating.</a:t>
            </a:r>
          </a:p>
        </p:txBody>
      </p:sp>
      <p:sp>
        <p:nvSpPr>
          <p:cNvPr id="14" name="Rectangle 13"/>
          <p:cNvSpPr/>
          <p:nvPr/>
        </p:nvSpPr>
        <p:spPr>
          <a:xfrm>
            <a:off x="2279650" y="3287365"/>
            <a:ext cx="4616450" cy="492443"/>
          </a:xfrm>
          <a:prstGeom prst="rect">
            <a:avLst/>
          </a:prstGeom>
        </p:spPr>
        <p:txBody>
          <a:bodyPr wrap="square" lIns="0" tIns="0" rIns="0" bIns="0">
            <a:spAutoFit/>
          </a:bodyPr>
          <a:lstStyle/>
          <a:p>
            <a:r>
              <a:rPr lang="en-GB" sz="1600" dirty="0">
                <a:latin typeface="Twinkl" pitchFamily="2" charset="0"/>
              </a:rPr>
              <a:t>On the eighth day, the woman waited near the cave entrance with the meat in her hand.</a:t>
            </a:r>
          </a:p>
        </p:txBody>
      </p:sp>
      <p:sp>
        <p:nvSpPr>
          <p:cNvPr id="15" name="Rectangle 14"/>
          <p:cNvSpPr/>
          <p:nvPr/>
        </p:nvSpPr>
        <p:spPr>
          <a:xfrm>
            <a:off x="2279650" y="3961844"/>
            <a:ext cx="4083050" cy="1231106"/>
          </a:xfrm>
          <a:prstGeom prst="rect">
            <a:avLst/>
          </a:prstGeom>
        </p:spPr>
        <p:txBody>
          <a:bodyPr wrap="square" lIns="0" tIns="0" rIns="0" bIns="0">
            <a:spAutoFit/>
          </a:bodyPr>
          <a:lstStyle/>
          <a:p>
            <a:r>
              <a:rPr lang="en-GB" sz="1600" dirty="0">
                <a:latin typeface="Twinkl" pitchFamily="2" charset="0"/>
              </a:rPr>
              <a:t>The tiger followed the scent of the tasty snack and ate it straight from the woman’s hand! As he was doing so, the woman quickly plucked a whisker from the tiger, who didn’t notice a thing!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2212" y="5039817"/>
            <a:ext cx="3946039" cy="1268909"/>
          </a:xfrm>
          <a:prstGeom prst="rect">
            <a:avLst/>
          </a:prstGeom>
        </p:spPr>
      </p:pic>
    </p:spTree>
    <p:extLst>
      <p:ext uri="{BB962C8B-B14F-4D97-AF65-F5344CB8AC3E}">
        <p14:creationId xmlns:p14="http://schemas.microsoft.com/office/powerpoint/2010/main" val="402801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9650" y="1013008"/>
            <a:ext cx="7632700" cy="246221"/>
          </a:xfrm>
          <a:prstGeom prst="rect">
            <a:avLst/>
          </a:prstGeom>
        </p:spPr>
        <p:txBody>
          <a:bodyPr wrap="square" lIns="0" tIns="0" rIns="0" bIns="0">
            <a:spAutoFit/>
          </a:bodyPr>
          <a:lstStyle/>
          <a:p>
            <a:r>
              <a:rPr lang="en-GB" sz="1600" dirty="0">
                <a:latin typeface="Twinkl" pitchFamily="2" charset="0"/>
              </a:rPr>
              <a:t>“Look! I have the whisker!’’ the wife cried, as she ran into the wise woman’s house.</a:t>
            </a:r>
          </a:p>
        </p:txBody>
      </p:sp>
      <p:sp>
        <p:nvSpPr>
          <p:cNvPr id="10" name="Rectangle 9"/>
          <p:cNvSpPr/>
          <p:nvPr/>
        </p:nvSpPr>
        <p:spPr>
          <a:xfrm>
            <a:off x="2279650" y="549276"/>
            <a:ext cx="7632700" cy="276999"/>
          </a:xfrm>
          <a:prstGeom prst="rect">
            <a:avLst/>
          </a:prstGeom>
        </p:spPr>
        <p:txBody>
          <a:bodyPr wrap="square" lIns="0" tIns="0" rIns="0" bIns="0">
            <a:spAutoFit/>
          </a:bodyPr>
          <a:lstStyle/>
          <a:p>
            <a:r>
              <a:rPr lang="en-GB" b="1" dirty="0"/>
              <a:t>The Tiger’s Whisker</a:t>
            </a:r>
            <a:endParaRPr lang="en-GB" b="1" dirty="0">
              <a:latin typeface="Twinkl" pitchFamily="2" charset="0"/>
            </a:endParaRPr>
          </a:p>
        </p:txBody>
      </p:sp>
      <p:sp>
        <p:nvSpPr>
          <p:cNvPr id="12" name="Rectangle 11"/>
          <p:cNvSpPr/>
          <p:nvPr/>
        </p:nvSpPr>
        <p:spPr>
          <a:xfrm>
            <a:off x="2279650" y="1443613"/>
            <a:ext cx="7632700" cy="492443"/>
          </a:xfrm>
          <a:prstGeom prst="rect">
            <a:avLst/>
          </a:prstGeom>
        </p:spPr>
        <p:txBody>
          <a:bodyPr wrap="square" lIns="0" tIns="0" rIns="0" bIns="0">
            <a:spAutoFit/>
          </a:bodyPr>
          <a:lstStyle/>
          <a:p>
            <a:r>
              <a:rPr lang="en-GB" sz="1600" dirty="0">
                <a:latin typeface="Twinkl" pitchFamily="2" charset="0"/>
              </a:rPr>
              <a:t>The wise woman said not a word, but snatched the whisker from the wife’s hand and threw it on the fire!</a:t>
            </a:r>
          </a:p>
        </p:txBody>
      </p:sp>
      <p:sp>
        <p:nvSpPr>
          <p:cNvPr id="13" name="Rectangle 12"/>
          <p:cNvSpPr/>
          <p:nvPr/>
        </p:nvSpPr>
        <p:spPr>
          <a:xfrm>
            <a:off x="2279650" y="2119267"/>
            <a:ext cx="7632700" cy="492443"/>
          </a:xfrm>
          <a:prstGeom prst="rect">
            <a:avLst/>
          </a:prstGeom>
        </p:spPr>
        <p:txBody>
          <a:bodyPr wrap="square" lIns="0" tIns="0" rIns="0" bIns="0">
            <a:spAutoFit/>
          </a:bodyPr>
          <a:lstStyle/>
          <a:p>
            <a:r>
              <a:rPr lang="en-GB" sz="1600" dirty="0">
                <a:latin typeface="Twinkl" pitchFamily="2" charset="0"/>
              </a:rPr>
              <a:t>“What have you done that for? I risked my life getting that! You promised you’d help my husband!” the wife exclaimed.</a:t>
            </a:r>
          </a:p>
        </p:txBody>
      </p:sp>
      <p:sp>
        <p:nvSpPr>
          <p:cNvPr id="14" name="Rectangle 13"/>
          <p:cNvSpPr/>
          <p:nvPr/>
        </p:nvSpPr>
        <p:spPr>
          <a:xfrm>
            <a:off x="2279651" y="2794921"/>
            <a:ext cx="7669213" cy="492443"/>
          </a:xfrm>
          <a:prstGeom prst="rect">
            <a:avLst/>
          </a:prstGeom>
        </p:spPr>
        <p:txBody>
          <a:bodyPr wrap="square" lIns="0" tIns="0" rIns="0" bIns="0">
            <a:spAutoFit/>
          </a:bodyPr>
          <a:lstStyle/>
          <a:p>
            <a:r>
              <a:rPr lang="en-GB" sz="1600" dirty="0">
                <a:latin typeface="Twinkl" pitchFamily="2" charset="0"/>
              </a:rPr>
              <a:t>“You don’t need my help. You got a whisker from a live tiger. You can easily help your husband by applying the same skills,” replied the wise woman.</a:t>
            </a:r>
          </a:p>
        </p:txBody>
      </p:sp>
      <p:sp>
        <p:nvSpPr>
          <p:cNvPr id="15" name="Rectangle 14"/>
          <p:cNvSpPr/>
          <p:nvPr/>
        </p:nvSpPr>
        <p:spPr>
          <a:xfrm>
            <a:off x="2279650" y="3470575"/>
            <a:ext cx="6397626" cy="492443"/>
          </a:xfrm>
          <a:prstGeom prst="rect">
            <a:avLst/>
          </a:prstGeom>
        </p:spPr>
        <p:txBody>
          <a:bodyPr wrap="square" lIns="0" tIns="0" rIns="0" bIns="0">
            <a:spAutoFit/>
          </a:bodyPr>
          <a:lstStyle/>
          <a:p>
            <a:r>
              <a:rPr lang="en-GB" sz="1600" dirty="0">
                <a:latin typeface="Twinkl" pitchFamily="2" charset="0"/>
              </a:rPr>
              <a:t>The wife left the house and walked home, wondering what the wise woman meant. On the way back, she had a revelation.</a:t>
            </a:r>
          </a:p>
        </p:txBody>
      </p:sp>
      <p:sp>
        <p:nvSpPr>
          <p:cNvPr id="11" name="Rectangle 10"/>
          <p:cNvSpPr/>
          <p:nvPr/>
        </p:nvSpPr>
        <p:spPr>
          <a:xfrm>
            <a:off x="2279651" y="4146229"/>
            <a:ext cx="7669213" cy="246221"/>
          </a:xfrm>
          <a:prstGeom prst="rect">
            <a:avLst/>
          </a:prstGeom>
        </p:spPr>
        <p:txBody>
          <a:bodyPr wrap="square" lIns="0" tIns="0" rIns="0" bIns="0">
            <a:spAutoFit/>
          </a:bodyPr>
          <a:lstStyle/>
          <a:p>
            <a:r>
              <a:rPr lang="en-GB" sz="1600" dirty="0">
                <a:latin typeface="Twinkl" pitchFamily="2" charset="0"/>
              </a:rPr>
              <a:t>“Of course! I just need to be patient,” she said.</a:t>
            </a:r>
          </a:p>
        </p:txBody>
      </p:sp>
      <p:sp>
        <p:nvSpPr>
          <p:cNvPr id="16" name="Rectangle 15"/>
          <p:cNvSpPr/>
          <p:nvPr/>
        </p:nvSpPr>
        <p:spPr>
          <a:xfrm>
            <a:off x="2279650" y="4575661"/>
            <a:ext cx="7632700" cy="246221"/>
          </a:xfrm>
          <a:prstGeom prst="rect">
            <a:avLst/>
          </a:prstGeom>
        </p:spPr>
        <p:txBody>
          <a:bodyPr wrap="square" lIns="0" tIns="0" rIns="0" bIns="0">
            <a:spAutoFit/>
          </a:bodyPr>
          <a:lstStyle/>
          <a:p>
            <a:r>
              <a:rPr lang="en-GB" sz="1600" dirty="0">
                <a:latin typeface="Twinkl" pitchFamily="2" charset="0"/>
              </a:rPr>
              <a:t>So she was.</a:t>
            </a:r>
          </a:p>
        </p:txBody>
      </p:sp>
      <p:sp>
        <p:nvSpPr>
          <p:cNvPr id="17" name="Rectangle 16"/>
          <p:cNvSpPr/>
          <p:nvPr/>
        </p:nvSpPr>
        <p:spPr>
          <a:xfrm>
            <a:off x="2279650" y="5005093"/>
            <a:ext cx="4349750" cy="738664"/>
          </a:xfrm>
          <a:prstGeom prst="rect">
            <a:avLst/>
          </a:prstGeom>
        </p:spPr>
        <p:txBody>
          <a:bodyPr wrap="square" lIns="0" tIns="0" rIns="0" bIns="0">
            <a:spAutoFit/>
          </a:bodyPr>
          <a:lstStyle/>
          <a:p>
            <a:r>
              <a:rPr lang="en-GB" sz="1600" dirty="0">
                <a:latin typeface="Twinkl" pitchFamily="2" charset="0"/>
              </a:rPr>
              <a:t>A few weeks later, her husband started talking again and things went back to how they had been before he’d gone away.</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240436" y="3252196"/>
            <a:ext cx="4159274" cy="3505794"/>
          </a:xfrm>
          <a:prstGeom prst="rect">
            <a:avLst/>
          </a:prstGeom>
        </p:spPr>
      </p:pic>
    </p:spTree>
    <p:extLst>
      <p:ext uri="{BB962C8B-B14F-4D97-AF65-F5344CB8AC3E}">
        <p14:creationId xmlns:p14="http://schemas.microsoft.com/office/powerpoint/2010/main" val="156714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1" grpId="0"/>
      <p:bldP spid="16" grpId="0"/>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142</TotalTime>
  <Words>1133</Words>
  <Application>Microsoft Office PowerPoint</Application>
  <PresentationFormat>Widescreen</PresentationFormat>
  <Paragraphs>66</Paragraphs>
  <Slides>16</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Century Gothic</vt:lpstr>
      <vt:lpstr>Maiandra GD</vt:lpstr>
      <vt:lpstr>Twinkl</vt:lpstr>
      <vt:lpstr>Twinkl SemiBold</vt:lpstr>
      <vt:lpstr>Wingdings 3</vt:lpstr>
      <vt:lpstr>Ion</vt:lpstr>
      <vt:lpstr>Virtual Collective Worship  WB 22.06.20</vt:lpstr>
      <vt:lpstr>Listen to the clip below and sing a long if you know it. </vt:lpstr>
      <vt:lpstr>This week our word is   TRUST  Reflect on what trust means to you.  How do we show trust? What does trust look like?</vt:lpstr>
      <vt:lpstr>PowerPoint Presentation</vt:lpstr>
      <vt:lpstr>The Tiger’s Whisker</vt:lpstr>
      <vt:lpstr>PowerPoint Presentation</vt:lpstr>
      <vt:lpstr>PowerPoint Presentation</vt:lpstr>
      <vt:lpstr>PowerPoint Presentation</vt:lpstr>
      <vt:lpstr>PowerPoint Presentation</vt:lpstr>
      <vt:lpstr>The Tiger’s Whisker teaches us:</vt:lpstr>
      <vt:lpstr>PowerPoint Presentation</vt:lpstr>
      <vt:lpstr>Activity: 21 Trust</vt:lpstr>
      <vt:lpstr>PowerPoint Presentation</vt:lpstr>
      <vt:lpstr>PowerPoint Presentation</vt:lpstr>
      <vt:lpstr>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Collective Worship  WB 15.06.20</dc:title>
  <dc:creator>Jessica Dunn</dc:creator>
  <cp:lastModifiedBy>Paul Bolstridge</cp:lastModifiedBy>
  <cp:revision>16</cp:revision>
  <dcterms:created xsi:type="dcterms:W3CDTF">2020-06-10T12:14:57Z</dcterms:created>
  <dcterms:modified xsi:type="dcterms:W3CDTF">2020-06-18T08:55:28Z</dcterms:modified>
</cp:coreProperties>
</file>